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handoutMasterIdLst>
    <p:handoutMasterId r:id="rId9"/>
  </p:handoutMasterIdLst>
  <p:sldIdLst>
    <p:sldId id="336" r:id="rId5"/>
    <p:sldId id="303" r:id="rId6"/>
    <p:sldId id="332" r:id="rId7"/>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dron, Tony" initials="W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1237" autoAdjust="0"/>
  </p:normalViewPr>
  <p:slideViewPr>
    <p:cSldViewPr snapToGrid="0">
      <p:cViewPr varScale="1">
        <p:scale>
          <a:sx n="92" d="100"/>
          <a:sy n="92" d="100"/>
        </p:scale>
        <p:origin x="1326" y="66"/>
      </p:cViewPr>
      <p:guideLst/>
    </p:cSldViewPr>
  </p:slideViewPr>
  <p:outlineViewPr>
    <p:cViewPr>
      <p:scale>
        <a:sx n="33" d="100"/>
        <a:sy n="33" d="100"/>
      </p:scale>
      <p:origin x="0" y="-9168"/>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40A5-018B-4BE3-BD29-F6D168D57246}"/>
              </a:ext>
            </a:extLst>
          </p:cNvPr>
          <p:cNvSpPr>
            <a:spLocks noGrp="1"/>
          </p:cNvSpPr>
          <p:nvPr>
            <p:ph type="hdr" sz="quarter"/>
          </p:nvPr>
        </p:nvSpPr>
        <p:spPr>
          <a:xfrm>
            <a:off x="1" y="3"/>
            <a:ext cx="4028440" cy="345501"/>
          </a:xfrm>
          <a:prstGeom prst="rect">
            <a:avLst/>
          </a:prstGeom>
        </p:spPr>
        <p:txBody>
          <a:bodyPr vert="horz" lIns="92282" tIns="46141" rIns="92282" bIns="46141" rtlCol="0"/>
          <a:lstStyle>
            <a:lvl1pPr algn="l">
              <a:defRPr sz="1300"/>
            </a:lvl1pPr>
          </a:lstStyle>
          <a:p>
            <a:endParaRPr lang="en-US"/>
          </a:p>
        </p:txBody>
      </p:sp>
      <p:sp>
        <p:nvSpPr>
          <p:cNvPr id="3" name="Date Placeholder 2">
            <a:extLst>
              <a:ext uri="{FF2B5EF4-FFF2-40B4-BE49-F238E27FC236}">
                <a16:creationId xmlns:a16="http://schemas.microsoft.com/office/drawing/2014/main" id="{58F41BC7-0B6E-44A9-98CD-5789FF97C786}"/>
              </a:ext>
            </a:extLst>
          </p:cNvPr>
          <p:cNvSpPr>
            <a:spLocks noGrp="1"/>
          </p:cNvSpPr>
          <p:nvPr>
            <p:ph type="dt" sz="quarter" idx="1"/>
          </p:nvPr>
        </p:nvSpPr>
        <p:spPr>
          <a:xfrm>
            <a:off x="5265809" y="3"/>
            <a:ext cx="4028440" cy="345501"/>
          </a:xfrm>
          <a:prstGeom prst="rect">
            <a:avLst/>
          </a:prstGeom>
        </p:spPr>
        <p:txBody>
          <a:bodyPr vert="horz" lIns="92282" tIns="46141" rIns="92282" bIns="46141" rtlCol="0"/>
          <a:lstStyle>
            <a:lvl1pPr algn="r">
              <a:defRPr sz="1300"/>
            </a:lvl1pPr>
          </a:lstStyle>
          <a:p>
            <a:fld id="{F7BF0E0A-DCD6-4483-89D7-B5DBCF4AD737}" type="datetimeFigureOut">
              <a:rPr lang="en-US" smtClean="0"/>
              <a:t>11/23/2020</a:t>
            </a:fld>
            <a:endParaRPr lang="en-US"/>
          </a:p>
        </p:txBody>
      </p:sp>
      <p:sp>
        <p:nvSpPr>
          <p:cNvPr id="4" name="Footer Placeholder 3">
            <a:extLst>
              <a:ext uri="{FF2B5EF4-FFF2-40B4-BE49-F238E27FC236}">
                <a16:creationId xmlns:a16="http://schemas.microsoft.com/office/drawing/2014/main" id="{8E90CB12-D991-4C84-A4F3-FC06B1FFF8CD}"/>
              </a:ext>
            </a:extLst>
          </p:cNvPr>
          <p:cNvSpPr>
            <a:spLocks noGrp="1"/>
          </p:cNvSpPr>
          <p:nvPr>
            <p:ph type="ftr" sz="quarter" idx="2"/>
          </p:nvPr>
        </p:nvSpPr>
        <p:spPr>
          <a:xfrm>
            <a:off x="1" y="6536316"/>
            <a:ext cx="4028440" cy="345501"/>
          </a:xfrm>
          <a:prstGeom prst="rect">
            <a:avLst/>
          </a:prstGeom>
        </p:spPr>
        <p:txBody>
          <a:bodyPr vert="horz" lIns="92282" tIns="46141" rIns="92282" bIns="4614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A98A7EB4-0097-4015-A486-0731240DE82D}"/>
              </a:ext>
            </a:extLst>
          </p:cNvPr>
          <p:cNvSpPr>
            <a:spLocks noGrp="1"/>
          </p:cNvSpPr>
          <p:nvPr>
            <p:ph type="sldNum" sz="quarter" idx="3"/>
          </p:nvPr>
        </p:nvSpPr>
        <p:spPr>
          <a:xfrm>
            <a:off x="5265809" y="6536316"/>
            <a:ext cx="4028440" cy="345501"/>
          </a:xfrm>
          <a:prstGeom prst="rect">
            <a:avLst/>
          </a:prstGeom>
        </p:spPr>
        <p:txBody>
          <a:bodyPr vert="horz" lIns="92282" tIns="46141" rIns="92282" bIns="46141" rtlCol="0" anchor="b"/>
          <a:lstStyle>
            <a:lvl1pPr algn="r">
              <a:defRPr sz="1300"/>
            </a:lvl1pPr>
          </a:lstStyle>
          <a:p>
            <a:fld id="{0FFBB3AF-4DF7-4C68-8825-3832D6D533F3}" type="slidenum">
              <a:rPr lang="en-US" smtClean="0"/>
              <a:t>‹#›</a:t>
            </a:fld>
            <a:endParaRPr lang="en-US"/>
          </a:p>
        </p:txBody>
      </p:sp>
    </p:spTree>
    <p:extLst>
      <p:ext uri="{BB962C8B-B14F-4D97-AF65-F5344CB8AC3E}">
        <p14:creationId xmlns:p14="http://schemas.microsoft.com/office/powerpoint/2010/main" val="1642575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9"/>
            <a:ext cx="2192312" cy="634473"/>
          </a:xfrm>
          <a:prstGeom prst="rect">
            <a:avLst/>
          </a:prstGeom>
        </p:spPr>
        <p:txBody>
          <a:bodyPr vert="horz" lIns="92282" tIns="46141" rIns="92282" bIns="46141" rtlCol="0"/>
          <a:lstStyle>
            <a:lvl1pPr algn="l">
              <a:defRPr sz="1300"/>
            </a:lvl1pPr>
          </a:lstStyle>
          <a:p>
            <a:endParaRPr lang="en-US"/>
          </a:p>
        </p:txBody>
      </p:sp>
      <p:sp>
        <p:nvSpPr>
          <p:cNvPr id="3" name="Date Placeholder 2"/>
          <p:cNvSpPr>
            <a:spLocks noGrp="1"/>
          </p:cNvSpPr>
          <p:nvPr>
            <p:ph type="dt" idx="1"/>
          </p:nvPr>
        </p:nvSpPr>
        <p:spPr>
          <a:xfrm>
            <a:off x="2865704" y="9"/>
            <a:ext cx="2192312" cy="634473"/>
          </a:xfrm>
          <a:prstGeom prst="rect">
            <a:avLst/>
          </a:prstGeom>
        </p:spPr>
        <p:txBody>
          <a:bodyPr vert="horz" lIns="92282" tIns="46141" rIns="92282" bIns="46141" rtlCol="0"/>
          <a:lstStyle>
            <a:lvl1pPr algn="r">
              <a:defRPr sz="1300"/>
            </a:lvl1pPr>
          </a:lstStyle>
          <a:p>
            <a:fld id="{1A7F2635-D393-48CB-8E4B-2C7740B7B9AD}" type="datetimeFigureOut">
              <a:rPr lang="en-US" smtClean="0"/>
              <a:t>11/23/2020</a:t>
            </a:fld>
            <a:endParaRPr lang="en-US"/>
          </a:p>
        </p:txBody>
      </p:sp>
      <p:sp>
        <p:nvSpPr>
          <p:cNvPr id="4" name="Slide Image Placeholder 3"/>
          <p:cNvSpPr>
            <a:spLocks noGrp="1" noRot="1" noChangeAspect="1"/>
          </p:cNvSpPr>
          <p:nvPr>
            <p:ph type="sldImg" idx="2"/>
          </p:nvPr>
        </p:nvSpPr>
        <p:spPr>
          <a:xfrm>
            <a:off x="-1262063" y="1579563"/>
            <a:ext cx="7585076" cy="4267200"/>
          </a:xfrm>
          <a:prstGeom prst="rect">
            <a:avLst/>
          </a:prstGeom>
          <a:noFill/>
          <a:ln w="12700">
            <a:solidFill>
              <a:prstClr val="black"/>
            </a:solidFill>
          </a:ln>
        </p:spPr>
        <p:txBody>
          <a:bodyPr vert="horz" lIns="92282" tIns="46141" rIns="92282" bIns="46141" rtlCol="0" anchor="ctr"/>
          <a:lstStyle/>
          <a:p>
            <a:endParaRPr lang="en-US"/>
          </a:p>
        </p:txBody>
      </p:sp>
      <p:sp>
        <p:nvSpPr>
          <p:cNvPr id="5" name="Notes Placeholder 4"/>
          <p:cNvSpPr>
            <a:spLocks noGrp="1"/>
          </p:cNvSpPr>
          <p:nvPr>
            <p:ph type="body" sz="quarter" idx="3"/>
          </p:nvPr>
        </p:nvSpPr>
        <p:spPr>
          <a:xfrm>
            <a:off x="505919" y="6085670"/>
            <a:ext cx="4047345" cy="4979183"/>
          </a:xfrm>
          <a:prstGeom prst="rect">
            <a:avLst/>
          </a:prstGeom>
        </p:spPr>
        <p:txBody>
          <a:bodyPr vert="horz" lIns="92282" tIns="46141" rIns="92282" bIns="461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12011076"/>
            <a:ext cx="2192312" cy="634471"/>
          </a:xfrm>
          <a:prstGeom prst="rect">
            <a:avLst/>
          </a:prstGeom>
        </p:spPr>
        <p:txBody>
          <a:bodyPr vert="horz" lIns="92282" tIns="46141" rIns="92282" bIns="46141" rtlCol="0" anchor="b"/>
          <a:lstStyle>
            <a:lvl1pPr algn="l">
              <a:defRPr sz="1300"/>
            </a:lvl1pPr>
          </a:lstStyle>
          <a:p>
            <a:endParaRPr lang="en-US"/>
          </a:p>
        </p:txBody>
      </p:sp>
      <p:sp>
        <p:nvSpPr>
          <p:cNvPr id="7" name="Slide Number Placeholder 6"/>
          <p:cNvSpPr>
            <a:spLocks noGrp="1"/>
          </p:cNvSpPr>
          <p:nvPr>
            <p:ph type="sldNum" sz="quarter" idx="5"/>
          </p:nvPr>
        </p:nvSpPr>
        <p:spPr>
          <a:xfrm>
            <a:off x="2865704" y="12011076"/>
            <a:ext cx="2192312" cy="634471"/>
          </a:xfrm>
          <a:prstGeom prst="rect">
            <a:avLst/>
          </a:prstGeom>
        </p:spPr>
        <p:txBody>
          <a:bodyPr vert="horz" lIns="92282" tIns="46141" rIns="92282" bIns="46141" rtlCol="0" anchor="b"/>
          <a:lstStyle>
            <a:lvl1pPr algn="r">
              <a:defRPr sz="1300"/>
            </a:lvl1pPr>
          </a:lstStyle>
          <a:p>
            <a:fld id="{0209BCAD-31E1-4F3D-AA98-E750818C27E4}" type="slidenum">
              <a:rPr lang="en-US" smtClean="0"/>
              <a:t>‹#›</a:t>
            </a:fld>
            <a:endParaRPr lang="en-US"/>
          </a:p>
        </p:txBody>
      </p:sp>
    </p:spTree>
    <p:extLst>
      <p:ext uri="{BB962C8B-B14F-4D97-AF65-F5344CB8AC3E}">
        <p14:creationId xmlns:p14="http://schemas.microsoft.com/office/powerpoint/2010/main" val="10764135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Let’s switch to safety, which is foremost for all or us.  I will say up front you will see a few companies receive awards.  Please submit your entries next year, as we know there are many companies performing similar work.  </a:t>
            </a:r>
          </a:p>
          <a:p>
            <a:pPr marL="0" indent="0">
              <a:buNone/>
            </a:pPr>
            <a:r>
              <a:rPr lang="en-US" sz="1200" b="1" dirty="0"/>
              <a:t>First up is safety Innovation, which was developed to recognize the outstanding production employees who have made superior contributions to his or her company regarding safety innovations.</a:t>
            </a:r>
          </a:p>
          <a:p>
            <a:pPr marL="0" indent="0">
              <a:buNone/>
            </a:pPr>
            <a:r>
              <a:rPr lang="en-US" sz="1200" b="1" dirty="0"/>
              <a:t>The goal is to share best field practices throughout the industry.  This year there are 2 recipients.  </a:t>
            </a:r>
          </a:p>
          <a:p>
            <a:endParaRPr lang="en-US" dirty="0"/>
          </a:p>
        </p:txBody>
      </p:sp>
      <p:sp>
        <p:nvSpPr>
          <p:cNvPr id="4" name="Slide Number Placeholder 3"/>
          <p:cNvSpPr>
            <a:spLocks noGrp="1"/>
          </p:cNvSpPr>
          <p:nvPr>
            <p:ph type="sldNum" sz="quarter" idx="5"/>
          </p:nvPr>
        </p:nvSpPr>
        <p:spPr/>
        <p:txBody>
          <a:bodyPr/>
          <a:lstStyle/>
          <a:p>
            <a:fld id="{0209BCAD-31E1-4F3D-AA98-E750818C27E4}" type="slidenum">
              <a:rPr lang="en-US" smtClean="0"/>
              <a:t>1</a:t>
            </a:fld>
            <a:endParaRPr lang="en-US"/>
          </a:p>
        </p:txBody>
      </p:sp>
    </p:spTree>
    <p:extLst>
      <p:ext uri="{BB962C8B-B14F-4D97-AF65-F5344CB8AC3E}">
        <p14:creationId xmlns:p14="http://schemas.microsoft.com/office/powerpoint/2010/main" val="103964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19">
              <a:defRPr/>
            </a:pPr>
            <a:r>
              <a:rPr lang="en-US" b="1" dirty="0"/>
              <a:t>Jamie Duncan, with Martin Marietta innovated a 'lazy Susan' type table so that the crusher anvils on a Vertical Shaft Impact (VSI) crusher could be safely and easily changed by a single employee.  Jamie and fellow (retired) coworker Tom Fox fabricated the invention.  Most aggregate operations use a 'saw horse' to change these anvils, and the VSI rotor sits vertically on the saw horse, which requires two employees to change these anvils and the process can be more difficult and potentially unsafe.  Jamie's innovation also allows a single employee to change these anvils and balance the rotor with ease.  </a:t>
            </a:r>
          </a:p>
        </p:txBody>
      </p:sp>
      <p:sp>
        <p:nvSpPr>
          <p:cNvPr id="4" name="Slide Number Placeholder 3"/>
          <p:cNvSpPr>
            <a:spLocks noGrp="1"/>
          </p:cNvSpPr>
          <p:nvPr>
            <p:ph type="sldNum" sz="quarter" idx="5"/>
          </p:nvPr>
        </p:nvSpPr>
        <p:spPr/>
        <p:txBody>
          <a:bodyPr/>
          <a:lstStyle/>
          <a:p>
            <a:fld id="{0209BCAD-31E1-4F3D-AA98-E750818C27E4}" type="slidenum">
              <a:rPr lang="en-US" smtClean="0"/>
              <a:t>2</a:t>
            </a:fld>
            <a:endParaRPr lang="en-US"/>
          </a:p>
        </p:txBody>
      </p:sp>
    </p:spTree>
    <p:extLst>
      <p:ext uri="{BB962C8B-B14F-4D97-AF65-F5344CB8AC3E}">
        <p14:creationId xmlns:p14="http://schemas.microsoft.com/office/powerpoint/2010/main" val="369421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19">
              <a:defRPr/>
            </a:pPr>
            <a:r>
              <a:rPr lang="en-US" b="1" dirty="0"/>
              <a:t>Travis Newman approached management with his idea to install a davit arm on his impactor crusher in order to perform routine crusher maintenance more safely (i.e. replacing blow bars). The incorporation of the davit arm has allowed the crew to eliminate the use of a large loader with a stinger and all of its associated hazards – large equipment operating in a tight area, lack of ability for verbal communication between employees and lack of equipment control. The crew is now able to have better control over the blow bar while being maneuvered, as well as maintain better social distancing in the midst of the COVID-19 pandemic. Travis’s innovation has eliminated risks while simultaneously improving a maintenance process.  This davit arm was designed, built, and installed in house.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9BCAD-31E1-4F3D-AA98-E750818C27E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09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1599AA-291B-4D91-915C-47623A2B64BB}" type="datetime1">
              <a:rPr lang="en-US" smtClean="0"/>
              <a:t>11/23/2020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spTree>
    <p:extLst>
      <p:ext uri="{BB962C8B-B14F-4D97-AF65-F5344CB8AC3E}">
        <p14:creationId xmlns:p14="http://schemas.microsoft.com/office/powerpoint/2010/main" val="264617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AD9DC-6AAC-4718-89B7-7F836A8B7F3C}" type="datetime1">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0" y="5793315"/>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0"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139005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DF1E1-53E5-4203-9720-EE76B82EAA7C}"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8"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9"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312376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8075C7-B41B-4038-A9C5-7FB7AAF5382B}"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0" y="5883275"/>
            <a:ext cx="1052322" cy="968136"/>
          </a:xfrm>
          <a:prstGeom prst="rect">
            <a:avLst/>
          </a:prstGeom>
        </p:spPr>
      </p:pic>
      <p:sp>
        <p:nvSpPr>
          <p:cNvPr id="12"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3"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2177496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3857C2-5008-4255-9EAD-3F5DFDA77D2A}"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0" y="5883275"/>
            <a:ext cx="1052322" cy="968136"/>
          </a:xfrm>
          <a:prstGeom prst="rect">
            <a:avLst/>
          </a:prstGeom>
        </p:spPr>
      </p:pic>
      <p:sp>
        <p:nvSpPr>
          <p:cNvPr id="8"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9"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1344886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D63A2-A686-46C4-9C4F-3A9C7E1D6935}"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0" y="5889864"/>
            <a:ext cx="1052322" cy="968136"/>
          </a:xfrm>
          <a:prstGeom prst="rect">
            <a:avLst/>
          </a:prstGeom>
        </p:spPr>
      </p:pic>
      <p:sp>
        <p:nvSpPr>
          <p:cNvPr id="12"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3"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209562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F57F6-4228-4290-93D3-B6E0D536F565}"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5695" y="5883275"/>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1"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351116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F1B93-5344-4EB7-9DE1-1C7FE410741B}"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8"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9"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35595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AF74F-F530-4CE2-8DCE-A126620607F6}"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9864"/>
            <a:ext cx="1052322" cy="968136"/>
          </a:xfrm>
          <a:prstGeom prst="rect">
            <a:avLst/>
          </a:prstGeom>
        </p:spPr>
      </p:pic>
      <p:sp>
        <p:nvSpPr>
          <p:cNvPr id="8"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9"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211931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458E6-2101-4412-9A8F-B0A97090EF93}"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791200"/>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0"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205896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54D75-FE07-451E-B304-84CFC3D62355}" type="datetime1">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Tree>
    <p:extLst>
      <p:ext uri="{BB962C8B-B14F-4D97-AF65-F5344CB8AC3E}">
        <p14:creationId xmlns:p14="http://schemas.microsoft.com/office/powerpoint/2010/main" val="315792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233F4-231E-4658-AD78-17D2066D9730}" type="datetime1">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0"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166985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260AA-CF4D-4802-83A9-40C5CA62CF5E}" type="datetime1">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2DF61-96E1-40CF-A4DE-DCDFF7752CE3}"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4"/>
            <a:ext cx="1052322" cy="968136"/>
          </a:xfrm>
          <a:prstGeom prst="rect">
            <a:avLst/>
          </a:prstGeom>
        </p:spPr>
      </p:pic>
      <p:sp>
        <p:nvSpPr>
          <p:cNvPr id="11"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2"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14153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72A4B8-DCC1-4CB8-A0A3-298F46BD03DE}" type="datetime1">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2DF61-96E1-40CF-A4DE-DCDFF7752CE3}"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7"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8"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428049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34BF8-9183-4CFE-B45B-430FE4F35175}" type="datetime1">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2DF61-96E1-40CF-A4DE-DCDFF7752CE3}"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6"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7"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57230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A4D867-BAC3-457A-A5F8-DA1B8F440D8D}" type="datetime1">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83275"/>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0"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
        <p:nvSpPr>
          <p:cNvPr id="11" name="Title 5"/>
          <p:cNvSpPr txBox="1">
            <a:spLocks/>
          </p:cNvSpPr>
          <p:nvPr userDrawn="1"/>
        </p:nvSpPr>
        <p:spPr>
          <a:xfrm rot="2645825">
            <a:off x="-311948" y="57882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1774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93A4B-6E33-41B2-A28A-DCE606EEB61D}" type="datetime1">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DF61-96E1-40CF-A4DE-DCDFF7752CE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0701" y="5877179"/>
            <a:ext cx="1052322" cy="968136"/>
          </a:xfrm>
          <a:prstGeom prst="rect">
            <a:avLst/>
          </a:prstGeom>
        </p:spPr>
      </p:pic>
      <p:sp>
        <p:nvSpPr>
          <p:cNvPr id="9" name="Title 5"/>
          <p:cNvSpPr txBox="1">
            <a:spLocks/>
          </p:cNvSpPr>
          <p:nvPr userDrawn="1"/>
        </p:nvSpPr>
        <p:spPr bwMode="auto">
          <a:xfrm rot="2937751">
            <a:off x="-1007954" y="5869084"/>
            <a:ext cx="44545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004500"/>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004500"/>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004500"/>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004500"/>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fontAlgn="base">
              <a:spcBef>
                <a:spcPct val="20000"/>
              </a:spcBef>
              <a:spcAft>
                <a:spcPts val="600"/>
              </a:spcAft>
              <a:buClr>
                <a:srgbClr val="004500"/>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0"/>
              </a:spcBef>
              <a:spcAft>
                <a:spcPct val="0"/>
              </a:spcAft>
              <a:buClrTx/>
              <a:buSzTx/>
              <a:buFontTx/>
              <a:buNone/>
            </a:pPr>
            <a:r>
              <a:rPr lang="en-US" altLang="en-US" sz="1600" b="1" dirty="0">
                <a:solidFill>
                  <a:srgbClr val="E6D81E"/>
                </a:solidFill>
              </a:rPr>
              <a:t>in Numbers</a:t>
            </a:r>
          </a:p>
        </p:txBody>
      </p:sp>
      <p:sp>
        <p:nvSpPr>
          <p:cNvPr id="10" name="Title 5"/>
          <p:cNvSpPr txBox="1">
            <a:spLocks/>
          </p:cNvSpPr>
          <p:nvPr userDrawn="1"/>
        </p:nvSpPr>
        <p:spPr>
          <a:xfrm rot="2645825">
            <a:off x="-464348" y="5635884"/>
            <a:ext cx="3897313" cy="10509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1600" b="1" dirty="0">
                <a:ln>
                  <a:noFill/>
                </a:ln>
                <a:solidFill>
                  <a:srgbClr val="E6D81E"/>
                </a:solidFill>
              </a:rPr>
              <a:t>Strength</a:t>
            </a:r>
          </a:p>
        </p:txBody>
      </p:sp>
    </p:spTree>
    <p:extLst>
      <p:ext uri="{BB962C8B-B14F-4D97-AF65-F5344CB8AC3E}">
        <p14:creationId xmlns:p14="http://schemas.microsoft.com/office/powerpoint/2010/main" val="155829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395CED-B2E6-4FC8-B4FB-11E39FF79335}" type="datetime1">
              <a:rPr lang="en-US" smtClean="0"/>
              <a:t>11/23/2020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F2DF61-96E1-40CF-A4DE-DCDFF7752CE3}" type="slidenum">
              <a:rPr lang="en-US" smtClean="0"/>
              <a:t>‹#›</a:t>
            </a:fld>
            <a:endParaRPr lang="en-US"/>
          </a:p>
        </p:txBody>
      </p:sp>
    </p:spTree>
    <p:extLst>
      <p:ext uri="{BB962C8B-B14F-4D97-AF65-F5344CB8AC3E}">
        <p14:creationId xmlns:p14="http://schemas.microsoft.com/office/powerpoint/2010/main" val="3683977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2"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3"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4"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5"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9" name="Rectangle 18">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9702" y="1261872"/>
            <a:ext cx="3145536" cy="4334256"/>
          </a:xfrm>
        </p:spPr>
        <p:txBody>
          <a:bodyPr>
            <a:normAutofit/>
          </a:bodyPr>
          <a:lstStyle/>
          <a:p>
            <a:pPr algn="r"/>
            <a:r>
              <a:rPr lang="en-US" sz="3600"/>
              <a:t>Safety Innovation Award</a:t>
            </a:r>
          </a:p>
        </p:txBody>
      </p:sp>
      <p:cxnSp>
        <p:nvCxnSpPr>
          <p:cNvPr id="21" name="Straight Connector 20">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5007932" y="1261873"/>
            <a:ext cx="5951013" cy="4449422"/>
          </a:xfrm>
        </p:spPr>
        <p:txBody>
          <a:bodyPr>
            <a:normAutofit/>
          </a:bodyPr>
          <a:lstStyle/>
          <a:p>
            <a:pPr marL="0" indent="0">
              <a:buNone/>
            </a:pPr>
            <a:r>
              <a:rPr lang="en-US" sz="2000" dirty="0"/>
              <a:t>Annually the CSSGA seeks nominations for our Safety Innovation Award</a:t>
            </a:r>
            <a:r>
              <a:rPr lang="en-US" sz="2000" b="1" dirty="0"/>
              <a:t>.  This year there are several recipients.</a:t>
            </a:r>
          </a:p>
          <a:p>
            <a:pPr marL="0" indent="0">
              <a:buNone/>
            </a:pPr>
            <a:r>
              <a:rPr lang="en-US" sz="2000" dirty="0"/>
              <a:t>This is to recognize the outstanding production employee who has made superior innovative contributions to his or her company regarding safety efforts.</a:t>
            </a:r>
          </a:p>
          <a:p>
            <a:pPr marL="0" indent="0">
              <a:buNone/>
            </a:pPr>
            <a:r>
              <a:rPr lang="en-US" sz="2000" dirty="0"/>
              <a:t>The goal is to share best field practices throughout the industry.</a:t>
            </a:r>
          </a:p>
        </p:txBody>
      </p:sp>
    </p:spTree>
    <p:extLst>
      <p:ext uri="{BB962C8B-B14F-4D97-AF65-F5344CB8AC3E}">
        <p14:creationId xmlns:p14="http://schemas.microsoft.com/office/powerpoint/2010/main" val="285128040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2812386" cy="1752599"/>
          </a:xfrm>
        </p:spPr>
        <p:txBody>
          <a:bodyPr>
            <a:normAutofit/>
          </a:bodyPr>
          <a:lstStyle/>
          <a:p>
            <a:pPr>
              <a:lnSpc>
                <a:spcPct val="90000"/>
              </a:lnSpc>
            </a:pPr>
            <a:r>
              <a:rPr lang="en-US" sz="3000" dirty="0"/>
              <a:t>2020 Safety Innovation Award</a:t>
            </a:r>
          </a:p>
        </p:txBody>
      </p:sp>
      <p:sp>
        <p:nvSpPr>
          <p:cNvPr id="4" name="Content Placeholder 2"/>
          <p:cNvSpPr>
            <a:spLocks noGrp="1"/>
          </p:cNvSpPr>
          <p:nvPr>
            <p:ph idx="1"/>
          </p:nvPr>
        </p:nvSpPr>
        <p:spPr>
          <a:xfrm>
            <a:off x="1484311" y="2666999"/>
            <a:ext cx="2812386" cy="3124201"/>
          </a:xfrm>
        </p:spPr>
        <p:txBody>
          <a:bodyPr>
            <a:normAutofit/>
          </a:bodyPr>
          <a:lstStyle/>
          <a:p>
            <a:r>
              <a:rPr lang="en-US" sz="1800" dirty="0"/>
              <a:t>Vertical Shaft Impact Crusher Table</a:t>
            </a:r>
          </a:p>
          <a:p>
            <a:r>
              <a:rPr lang="en-US" sz="1800" dirty="0"/>
              <a:t>Innovated a 'lazy Susan' type table so that the crusher anvils on a Vertical Shaft Impact (VSI) crusher could be safely and easily changed by a single employee</a:t>
            </a:r>
          </a:p>
        </p:txBody>
      </p:sp>
      <p:pic>
        <p:nvPicPr>
          <p:cNvPr id="12" name="Picture 11" descr="A picture containing outdoor, building, truck, sitting&#10;&#10;Description automatically generated">
            <a:extLst>
              <a:ext uri="{FF2B5EF4-FFF2-40B4-BE49-F238E27FC236}">
                <a16:creationId xmlns:a16="http://schemas.microsoft.com/office/drawing/2014/main" id="{0CA4C2CC-5FBB-4AF9-AE0B-F39F2472D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049" y="691573"/>
            <a:ext cx="3258145" cy="244360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4" name="Picture 13" descr="A picture containing building, outdoor, sitting, metal&#10;&#10;Description automatically generated">
            <a:extLst>
              <a:ext uri="{FF2B5EF4-FFF2-40B4-BE49-F238E27FC236}">
                <a16:creationId xmlns:a16="http://schemas.microsoft.com/office/drawing/2014/main" id="{451FA5CE-3544-473A-9D01-7784FC0C6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049" y="3423521"/>
            <a:ext cx="3258145" cy="244360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6" name="Picture 15" descr="A picture containing indoor, table, kitchen, building&#10;&#10;Description automatically generated">
            <a:extLst>
              <a:ext uri="{FF2B5EF4-FFF2-40B4-BE49-F238E27FC236}">
                <a16:creationId xmlns:a16="http://schemas.microsoft.com/office/drawing/2014/main" id="{E9691DBF-D33C-4D72-8143-BE7BAD1287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2228" y="661956"/>
            <a:ext cx="3297635" cy="24732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7" name="Title 1">
            <a:extLst>
              <a:ext uri="{FF2B5EF4-FFF2-40B4-BE49-F238E27FC236}">
                <a16:creationId xmlns:a16="http://schemas.microsoft.com/office/drawing/2014/main" id="{4C7FB001-EBB5-4D77-8E6C-ADFBFBA1BBA6}"/>
              </a:ext>
            </a:extLst>
          </p:cNvPr>
          <p:cNvSpPr txBox="1">
            <a:spLocks/>
          </p:cNvSpPr>
          <p:nvPr/>
        </p:nvSpPr>
        <p:spPr>
          <a:xfrm>
            <a:off x="8410266" y="2384001"/>
            <a:ext cx="3041557" cy="452264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200" dirty="0"/>
              <a:t>James “Jamie” Duncan</a:t>
            </a:r>
          </a:p>
          <a:p>
            <a:pPr>
              <a:spcAft>
                <a:spcPts val="600"/>
              </a:spcAft>
            </a:pPr>
            <a:r>
              <a:rPr lang="en-US" sz="3200" dirty="0"/>
              <a:t>Martin Marietta</a:t>
            </a:r>
          </a:p>
        </p:txBody>
      </p:sp>
    </p:spTree>
    <p:extLst>
      <p:ext uri="{BB962C8B-B14F-4D97-AF65-F5344CB8AC3E}">
        <p14:creationId xmlns:p14="http://schemas.microsoft.com/office/powerpoint/2010/main" val="245884374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4311" y="687841"/>
            <a:ext cx="2812386" cy="1752599"/>
          </a:xfrm>
        </p:spPr>
        <p:txBody>
          <a:bodyPr vert="horz" lIns="91440" tIns="45720" rIns="91440" bIns="45720" rtlCol="0">
            <a:normAutofit/>
          </a:bodyPr>
          <a:lstStyle/>
          <a:p>
            <a:pPr>
              <a:lnSpc>
                <a:spcPct val="90000"/>
              </a:lnSpc>
            </a:pPr>
            <a:r>
              <a:rPr lang="en-US" sz="3000" dirty="0"/>
              <a:t>2020 Safety Innovation Award</a:t>
            </a:r>
          </a:p>
        </p:txBody>
      </p:sp>
      <p:sp>
        <p:nvSpPr>
          <p:cNvPr id="4" name="Content Placeholder 2"/>
          <p:cNvSpPr>
            <a:spLocks noGrp="1"/>
          </p:cNvSpPr>
          <p:nvPr>
            <p:ph idx="1"/>
          </p:nvPr>
        </p:nvSpPr>
        <p:spPr>
          <a:xfrm>
            <a:off x="1517137" y="1400783"/>
            <a:ext cx="2812386" cy="3098428"/>
          </a:xfrm>
        </p:spPr>
        <p:txBody>
          <a:bodyPr vert="horz" lIns="91440" tIns="45720" rIns="91440" bIns="45720" rtlCol="0">
            <a:normAutofit/>
          </a:bodyPr>
          <a:lstStyle/>
          <a:p>
            <a:pPr marL="0" indent="0">
              <a:buNone/>
            </a:pPr>
            <a:r>
              <a:rPr lang="en-US" sz="1800" dirty="0"/>
              <a:t>Davit Arm Installation on Crusher</a:t>
            </a:r>
          </a:p>
        </p:txBody>
      </p:sp>
      <p:sp>
        <p:nvSpPr>
          <p:cNvPr id="62" name="Rounded Rectangle 6">
            <a:extLst>
              <a:ext uri="{FF2B5EF4-FFF2-40B4-BE49-F238E27FC236}">
                <a16:creationId xmlns:a16="http://schemas.microsoft.com/office/drawing/2014/main" id="{505E8236-5F10-4063-8489-EF5ABDD48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7552" y="648931"/>
            <a:ext cx="6917478"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building, sitting, plane, old&#10;&#10;Description automatically generated">
            <a:extLst>
              <a:ext uri="{FF2B5EF4-FFF2-40B4-BE49-F238E27FC236}">
                <a16:creationId xmlns:a16="http://schemas.microsoft.com/office/drawing/2014/main" id="{E044F215-37A6-4A13-A866-10897D7AC3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69" r="2" b="2"/>
          <a:stretch/>
        </p:blipFill>
        <p:spPr>
          <a:xfrm rot="5400000">
            <a:off x="4192860" y="1756905"/>
            <a:ext cx="4546708" cy="3056428"/>
          </a:xfrm>
          <a:prstGeom prst="rect">
            <a:avLst/>
          </a:prstGeom>
        </p:spPr>
      </p:pic>
      <p:pic>
        <p:nvPicPr>
          <p:cNvPr id="15" name="Picture 14" descr="A picture containing vehicle, old, sitting, table&#10;&#10;Description automatically generated">
            <a:extLst>
              <a:ext uri="{FF2B5EF4-FFF2-40B4-BE49-F238E27FC236}">
                <a16:creationId xmlns:a16="http://schemas.microsoft.com/office/drawing/2014/main" id="{2FB673E2-D8FD-4DF2-81DD-B5F55CBE77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357" r="2" b="2"/>
          <a:stretch/>
        </p:blipFill>
        <p:spPr>
          <a:xfrm rot="5400000">
            <a:off x="7413219" y="1756700"/>
            <a:ext cx="4546708" cy="3056838"/>
          </a:xfrm>
          <a:prstGeom prst="rect">
            <a:avLst/>
          </a:prstGeom>
        </p:spPr>
      </p:pic>
      <p:sp>
        <p:nvSpPr>
          <p:cNvPr id="11" name="Title 1">
            <a:extLst>
              <a:ext uri="{FF2B5EF4-FFF2-40B4-BE49-F238E27FC236}">
                <a16:creationId xmlns:a16="http://schemas.microsoft.com/office/drawing/2014/main" id="{392ED12D-3CF5-43C5-9F39-5DDFC8238B0B}"/>
              </a:ext>
            </a:extLst>
          </p:cNvPr>
          <p:cNvSpPr txBox="1">
            <a:spLocks/>
          </p:cNvSpPr>
          <p:nvPr/>
        </p:nvSpPr>
        <p:spPr>
          <a:xfrm>
            <a:off x="1412775" y="3207043"/>
            <a:ext cx="2955459" cy="267385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spcBef>
                <a:spcPct val="0"/>
              </a:spcBef>
              <a:spcAft>
                <a:spcPts val="600"/>
              </a:spcAft>
              <a:buClrTx/>
              <a:buSzTx/>
              <a:buFontTx/>
              <a:buNone/>
              <a:tabLst/>
              <a:defRPr/>
            </a:pPr>
            <a:r>
              <a:rPr lang="en-US" sz="3200" dirty="0">
                <a:solidFill>
                  <a:srgbClr val="4C4B4F"/>
                </a:solidFill>
                <a:latin typeface="Corbel" panose="020B0503020204020204"/>
              </a:rPr>
              <a:t>Travis Newman Martin Marietta</a:t>
            </a:r>
            <a:endParaRPr kumimoji="0" lang="en-US" sz="3200" b="0" i="0" u="none" strike="noStrike" kern="1200" cap="none" spc="0" normalizeH="0" baseline="0" noProof="0" dirty="0">
              <a:ln w="3175" cmpd="sng">
                <a:noFill/>
              </a:ln>
              <a:solidFill>
                <a:srgbClr val="4C4B4F"/>
              </a:solidFill>
              <a:effectLst/>
              <a:uLnTx/>
              <a:uFillTx/>
              <a:latin typeface="Corbel" panose="020B0503020204020204"/>
              <a:ea typeface="+mj-ea"/>
              <a:cs typeface="+mj-cs"/>
            </a:endParaRPr>
          </a:p>
        </p:txBody>
      </p:sp>
    </p:spTree>
    <p:extLst>
      <p:ext uri="{BB962C8B-B14F-4D97-AF65-F5344CB8AC3E}">
        <p14:creationId xmlns:p14="http://schemas.microsoft.com/office/powerpoint/2010/main" val="295996811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RMCA/CSSGA Template">
      <a:dk1>
        <a:srgbClr val="4C4B4F"/>
      </a:dk1>
      <a:lt1>
        <a:sysClr val="window" lastClr="FFFFFF"/>
      </a:lt1>
      <a:dk2>
        <a:srgbClr val="212121"/>
      </a:dk2>
      <a:lt2>
        <a:srgbClr val="EBEBEB"/>
      </a:lt2>
      <a:accent1>
        <a:srgbClr val="005C00"/>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4b2655b-3d87-43e0-9543-423d488ab135">
      <UserInfo>
        <DisplayName>Annelise Shepherd</DisplayName>
        <AccountId>12</AccountId>
        <AccountType/>
      </UserInfo>
      <UserInfo>
        <DisplayName>Todd Ohlheiser</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2EECAEB0329B419A32B31D2A2A042D" ma:contentTypeVersion="8" ma:contentTypeDescription="Create a new document." ma:contentTypeScope="" ma:versionID="8ffea493c698352a5538db4ce30fb514">
  <xsd:schema xmlns:xsd="http://www.w3.org/2001/XMLSchema" xmlns:xs="http://www.w3.org/2001/XMLSchema" xmlns:p="http://schemas.microsoft.com/office/2006/metadata/properties" xmlns:ns2="7d032046-93c1-4c3a-b114-d9829c3c2791" xmlns:ns3="34b2655b-3d87-43e0-9543-423d488ab135" targetNamespace="http://schemas.microsoft.com/office/2006/metadata/properties" ma:root="true" ma:fieldsID="4a4b461f767e949be36f97ee1d39a6f4" ns2:_="" ns3:_="">
    <xsd:import namespace="7d032046-93c1-4c3a-b114-d9829c3c2791"/>
    <xsd:import namespace="34b2655b-3d87-43e0-9543-423d488ab1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032046-93c1-4c3a-b114-d9829c3c279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b2655b-3d87-43e0-9543-423d488ab13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845300-91A8-4934-969D-93615F7C091A}">
  <ds:schemaRefs>
    <ds:schemaRef ds:uri="http://schemas.microsoft.com/sharepoint/v3/contenttype/forms"/>
  </ds:schemaRefs>
</ds:datastoreItem>
</file>

<file path=customXml/itemProps2.xml><?xml version="1.0" encoding="utf-8"?>
<ds:datastoreItem xmlns:ds="http://schemas.openxmlformats.org/officeDocument/2006/customXml" ds:itemID="{C825CE17-7FEF-4A40-B373-5AE3ED018A8D}">
  <ds:schemaRefs>
    <ds:schemaRef ds:uri="http://purl.org/dc/elements/1.1/"/>
    <ds:schemaRef ds:uri="http://schemas.microsoft.com/office/2006/metadata/properties"/>
    <ds:schemaRef ds:uri="http://purl.org/dc/terms/"/>
    <ds:schemaRef ds:uri="7d032046-93c1-4c3a-b114-d9829c3c279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34b2655b-3d87-43e0-9543-423d488ab135"/>
    <ds:schemaRef ds:uri="http://www.w3.org/XML/1998/namespace"/>
  </ds:schemaRefs>
</ds:datastoreItem>
</file>

<file path=customXml/itemProps3.xml><?xml version="1.0" encoding="utf-8"?>
<ds:datastoreItem xmlns:ds="http://schemas.openxmlformats.org/officeDocument/2006/customXml" ds:itemID="{0D6B8B90-046E-4CB7-9C3C-DA4E74A14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032046-93c1-4c3a-b114-d9829c3c2791"/>
    <ds:schemaRef ds:uri="34b2655b-3d87-43e0-9543-423d488ab1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1117</TotalTime>
  <Words>465</Words>
  <Application>Microsoft Office PowerPoint</Application>
  <PresentationFormat>Widescreen</PresentationFormat>
  <Paragraphs>20</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Corbel</vt:lpstr>
      <vt:lpstr>Parallax</vt:lpstr>
      <vt:lpstr>Safety Innovation Award</vt:lpstr>
      <vt:lpstr>2020 Safety Innovation Award</vt:lpstr>
      <vt:lpstr>2020 Safety Innovation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 Mesite</dc:creator>
  <cp:lastModifiedBy>Annelise Shepherd</cp:lastModifiedBy>
  <cp:revision>14</cp:revision>
  <dcterms:created xsi:type="dcterms:W3CDTF">2020-11-16T02:39:43Z</dcterms:created>
  <dcterms:modified xsi:type="dcterms:W3CDTF">2020-11-23T16:36:38Z</dcterms:modified>
</cp:coreProperties>
</file>